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7D"/>
    <a:srgbClr val="EBDF6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cap="none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E9EB7D"/>
        </a:buClr>
        <a:buFont typeface="Arial" pitchFamily="34" charset="0"/>
        <a:buChar char="•"/>
        <a:defRPr sz="2800" kern="1200" spc="30" baseline="0">
          <a:solidFill>
            <a:srgbClr val="E9EB7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E9EB7D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E9EB7D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E9EB7D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E9EB7D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E9EB7D"/>
                </a:solidFill>
              </a:rPr>
              <a:t>An Introduction</a:t>
            </a:r>
            <a:endParaRPr lang="en-US" sz="3600" dirty="0">
              <a:solidFill>
                <a:srgbClr val="E9EB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6889" y="2446701"/>
            <a:ext cx="549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Macro Photography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8127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Settings WHIMS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99033"/>
            <a:ext cx="7924800" cy="3685421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</a:t>
            </a:r>
            <a:r>
              <a:rPr lang="en-US" dirty="0" smtClean="0"/>
              <a:t> White balance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</a:t>
            </a:r>
            <a:r>
              <a:rPr lang="en-US" dirty="0" smtClean="0"/>
              <a:t> Highlight warning on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ISO Usually keep as low as possible 100-800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Mode Need to be shooting in aperture priority or manual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 Size Usually a large file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3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31331"/>
            <a:ext cx="7924800" cy="2592810"/>
          </a:xfrm>
        </p:spPr>
        <p:txBody>
          <a:bodyPr/>
          <a:lstStyle/>
          <a:p>
            <a:r>
              <a:rPr lang="en-US" dirty="0" smtClean="0"/>
              <a:t>Focusing</a:t>
            </a:r>
          </a:p>
          <a:p>
            <a:r>
              <a:rPr lang="en-US" dirty="0" smtClean="0"/>
              <a:t>Depth of field and ‘f’ stop selection</a:t>
            </a:r>
          </a:p>
          <a:p>
            <a:r>
              <a:rPr lang="en-US" dirty="0" smtClean="0"/>
              <a:t>Triggering the shutter</a:t>
            </a:r>
          </a:p>
          <a:p>
            <a:r>
              <a:rPr lang="en-US" dirty="0" smtClean="0"/>
              <a:t>Mirror lock-up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4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67128"/>
            <a:ext cx="7924800" cy="2462071"/>
          </a:xfrm>
        </p:spPr>
        <p:txBody>
          <a:bodyPr/>
          <a:lstStyle/>
          <a:p>
            <a:r>
              <a:rPr lang="en-US" dirty="0" smtClean="0"/>
              <a:t>The most accurate is manual</a:t>
            </a:r>
          </a:p>
          <a:p>
            <a:r>
              <a:rPr lang="en-US" dirty="0" smtClean="0"/>
              <a:t>It is also possible to switch to live view and select a single point of focus and zoom in to a particular area that needs to be in focus and adjust it with manual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6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of f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80357"/>
            <a:ext cx="7924800" cy="3816161"/>
          </a:xfrm>
        </p:spPr>
        <p:txBody>
          <a:bodyPr/>
          <a:lstStyle/>
          <a:p>
            <a:r>
              <a:rPr lang="en-US" dirty="0" smtClean="0"/>
              <a:t>Choice of aperture determines depth of field</a:t>
            </a:r>
          </a:p>
          <a:p>
            <a:r>
              <a:rPr lang="en-US" dirty="0" smtClean="0"/>
              <a:t>Small numbers like 2.8, 4 have very shallow depth-of- field</a:t>
            </a:r>
          </a:p>
          <a:p>
            <a:r>
              <a:rPr lang="en-US" dirty="0" smtClean="0"/>
              <a:t>Large numbers like 16, 22 32 have much greater depth- of-field</a:t>
            </a:r>
          </a:p>
          <a:p>
            <a:r>
              <a:rPr lang="en-US" dirty="0" smtClean="0"/>
              <a:t>To help </a:t>
            </a:r>
            <a:r>
              <a:rPr lang="en-US" dirty="0" err="1" smtClean="0"/>
              <a:t>maximise</a:t>
            </a:r>
            <a:r>
              <a:rPr lang="en-US" dirty="0" smtClean="0"/>
              <a:t> depth-of-field try to keep the camera parallel to the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5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Depth-of -field</a:t>
            </a:r>
            <a:endParaRPr lang="en-US" dirty="0"/>
          </a:p>
        </p:txBody>
      </p:sp>
      <p:pic>
        <p:nvPicPr>
          <p:cNvPr id="4" name="Content Placeholder 3" descr="Dutch Iri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b="10803"/>
          <a:stretch>
            <a:fillRect/>
          </a:stretch>
        </p:blipFill>
        <p:spPr>
          <a:xfrm>
            <a:off x="609600" y="1702924"/>
            <a:ext cx="7654316" cy="3974356"/>
          </a:xfrm>
        </p:spPr>
      </p:pic>
    </p:spTree>
    <p:extLst>
      <p:ext uri="{BB962C8B-B14F-4D97-AF65-F5344CB8AC3E}">
        <p14:creationId xmlns:p14="http://schemas.microsoft.com/office/powerpoint/2010/main" val="160549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–of-field</a:t>
            </a:r>
            <a:endParaRPr lang="en-US" dirty="0"/>
          </a:p>
        </p:txBody>
      </p:sp>
      <p:pic>
        <p:nvPicPr>
          <p:cNvPr id="6" name="Picture 5" descr="Wattle black 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80" y="1417637"/>
            <a:ext cx="3135525" cy="41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the Shutter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7789"/>
            <a:ext cx="7924800" cy="3339895"/>
          </a:xfrm>
        </p:spPr>
        <p:txBody>
          <a:bodyPr/>
          <a:lstStyle/>
          <a:p>
            <a:r>
              <a:rPr lang="en-US" dirty="0" smtClean="0"/>
              <a:t>All remote triggering is aimed at having the camera completely still when the shutter is triggered to give the sharpest possible image</a:t>
            </a:r>
          </a:p>
          <a:p>
            <a:r>
              <a:rPr lang="en-US" dirty="0" smtClean="0"/>
              <a:t>Cable release cords</a:t>
            </a:r>
          </a:p>
          <a:p>
            <a:r>
              <a:rPr lang="en-US" dirty="0" smtClean="0"/>
              <a:t>Remote controls</a:t>
            </a:r>
          </a:p>
          <a:p>
            <a:r>
              <a:rPr lang="en-US" dirty="0" smtClean="0"/>
              <a:t>Setting the self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5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Lock-up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7789"/>
            <a:ext cx="7924800" cy="3461296"/>
          </a:xfrm>
        </p:spPr>
        <p:txBody>
          <a:bodyPr/>
          <a:lstStyle/>
          <a:p>
            <a:r>
              <a:rPr lang="en-US" dirty="0" smtClean="0"/>
              <a:t>Most digital DSLRs allow mirror lock-up</a:t>
            </a:r>
          </a:p>
          <a:p>
            <a:r>
              <a:rPr lang="en-US" dirty="0" smtClean="0"/>
              <a:t>Used to ensure the camera is not vibrating when the shutter is triggered</a:t>
            </a:r>
          </a:p>
          <a:p>
            <a:r>
              <a:rPr lang="en-US" dirty="0" smtClean="0"/>
              <a:t>Generally the first press of the shutter locks the mirror up and the second releases the shutter</a:t>
            </a:r>
          </a:p>
          <a:p>
            <a:r>
              <a:rPr lang="en-US" dirty="0" smtClean="0"/>
              <a:t>Contributes to really sharp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4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4042" y="2978998"/>
            <a:ext cx="5833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6600"/>
                </a:solidFill>
              </a:rPr>
              <a:t>Time to start photographing</a:t>
            </a:r>
            <a:endParaRPr 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8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cap="none" dirty="0" smtClean="0">
                <a:latin typeface="Arial Narrow"/>
                <a:cs typeface="Arial Black"/>
              </a:rPr>
              <a:t>Macro Photography</a:t>
            </a:r>
            <a:endParaRPr lang="en-US" sz="4400" cap="none" dirty="0">
              <a:latin typeface="Arial Narrow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4849" y="2207206"/>
            <a:ext cx="4199346" cy="263950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9EB7D"/>
                </a:solidFill>
              </a:rPr>
              <a:t>Macro photography is close-up photography where the size of the subject is life-size or greater.</a:t>
            </a:r>
            <a:endParaRPr lang="en-US" sz="3200" dirty="0">
              <a:solidFill>
                <a:srgbClr val="E9EB7D"/>
              </a:solidFill>
            </a:endParaRPr>
          </a:p>
        </p:txBody>
      </p:sp>
      <p:pic>
        <p:nvPicPr>
          <p:cNvPr id="4" name="Picture 3" descr="Cactus Col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95" y="1612808"/>
            <a:ext cx="3684621" cy="36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Equipment – the basics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7615" y="2478024"/>
            <a:ext cx="5077095" cy="2153898"/>
          </a:xfrm>
        </p:spPr>
        <p:txBody>
          <a:bodyPr/>
          <a:lstStyle/>
          <a:p>
            <a:r>
              <a:rPr lang="en-US" dirty="0" smtClean="0">
                <a:solidFill>
                  <a:srgbClr val="E9EB7D"/>
                </a:solidFill>
              </a:rPr>
              <a:t>Camera</a:t>
            </a:r>
          </a:p>
          <a:p>
            <a:r>
              <a:rPr lang="en-US" dirty="0" smtClean="0">
                <a:solidFill>
                  <a:srgbClr val="E9EB7D"/>
                </a:solidFill>
              </a:rPr>
              <a:t>Tripod</a:t>
            </a:r>
          </a:p>
          <a:p>
            <a:r>
              <a:rPr lang="en-US" dirty="0" smtClean="0">
                <a:solidFill>
                  <a:srgbClr val="E9EB7D"/>
                </a:solidFill>
              </a:rPr>
              <a:t>Instruction book for your camera</a:t>
            </a:r>
            <a:endParaRPr lang="en-US" dirty="0">
              <a:solidFill>
                <a:srgbClr val="E9E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3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but non essential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Reflector that can double as a background</a:t>
            </a:r>
          </a:p>
          <a:p>
            <a:r>
              <a:rPr lang="en-US" dirty="0" smtClean="0"/>
              <a:t>Torch</a:t>
            </a:r>
          </a:p>
          <a:p>
            <a:r>
              <a:rPr lang="en-US" dirty="0" smtClean="0"/>
              <a:t>Backgrounds</a:t>
            </a:r>
          </a:p>
          <a:p>
            <a:r>
              <a:rPr lang="en-US" dirty="0" smtClean="0"/>
              <a:t>Clamps &amp; Plamps</a:t>
            </a:r>
          </a:p>
          <a:p>
            <a:r>
              <a:rPr lang="en-US" dirty="0" smtClean="0"/>
              <a:t>Brushes to clean up subjects</a:t>
            </a:r>
          </a:p>
          <a:p>
            <a:r>
              <a:rPr lang="en-US" dirty="0" smtClean="0"/>
              <a:t>Spray bottle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11096"/>
            <a:ext cx="7924800" cy="3610713"/>
          </a:xfrm>
        </p:spPr>
        <p:txBody>
          <a:bodyPr/>
          <a:lstStyle/>
          <a:p>
            <a:r>
              <a:rPr lang="en-US" dirty="0" smtClean="0"/>
              <a:t>Close-up filters</a:t>
            </a:r>
          </a:p>
          <a:p>
            <a:r>
              <a:rPr lang="en-US" dirty="0" smtClean="0"/>
              <a:t>Extension tubes</a:t>
            </a:r>
          </a:p>
          <a:p>
            <a:r>
              <a:rPr lang="en-US" dirty="0" smtClean="0"/>
              <a:t>Bellows</a:t>
            </a:r>
          </a:p>
          <a:p>
            <a:r>
              <a:rPr lang="en-US" dirty="0" smtClean="0"/>
              <a:t>Reversing rings</a:t>
            </a:r>
          </a:p>
          <a:p>
            <a:r>
              <a:rPr lang="en-US" dirty="0" smtClean="0"/>
              <a:t>Macro lenses, usually prime lenses usually with focal length in 3 groups 45-65mm, 90-105mm, 150-200mm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Close-up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97867"/>
            <a:ext cx="7924800" cy="2947675"/>
          </a:xfrm>
        </p:spPr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Very portable</a:t>
            </a:r>
          </a:p>
          <a:p>
            <a:r>
              <a:rPr lang="en-US" dirty="0" smtClean="0"/>
              <a:t>Reduces image quality particularly if stacked</a:t>
            </a:r>
          </a:p>
          <a:p>
            <a:r>
              <a:rPr lang="en-US" dirty="0" smtClean="0"/>
              <a:t>Suffers from chromatic aberration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6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2497"/>
            <a:ext cx="7924800" cy="3218493"/>
          </a:xfrm>
        </p:spPr>
        <p:txBody>
          <a:bodyPr/>
          <a:lstStyle/>
          <a:p>
            <a:r>
              <a:rPr lang="en-US" dirty="0" smtClean="0"/>
              <a:t>Relatively inexpensive</a:t>
            </a:r>
          </a:p>
          <a:p>
            <a:r>
              <a:rPr lang="en-US" dirty="0" smtClean="0"/>
              <a:t>Very Portable</a:t>
            </a:r>
          </a:p>
          <a:p>
            <a:r>
              <a:rPr lang="en-US" dirty="0" smtClean="0"/>
              <a:t>Are camera specific</a:t>
            </a:r>
          </a:p>
          <a:p>
            <a:r>
              <a:rPr lang="en-US" dirty="0" smtClean="0"/>
              <a:t>Reduces the amount of light falling on the subject so that is where the torch can come in handy to assist focusing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5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96701"/>
            <a:ext cx="7924800" cy="2406039"/>
          </a:xfrm>
        </p:spPr>
        <p:txBody>
          <a:bodyPr/>
          <a:lstStyle/>
          <a:p>
            <a:r>
              <a:rPr lang="en-US" dirty="0" smtClean="0"/>
              <a:t>Produce the best quality images</a:t>
            </a:r>
          </a:p>
          <a:p>
            <a:r>
              <a:rPr lang="en-US" dirty="0" smtClean="0"/>
              <a:t>Most are prime lenses</a:t>
            </a:r>
          </a:p>
          <a:p>
            <a:r>
              <a:rPr lang="en-US" dirty="0" smtClean="0"/>
              <a:t>Heavy</a:t>
            </a:r>
          </a:p>
          <a:p>
            <a:r>
              <a:rPr lang="en-US" dirty="0" smtClean="0"/>
              <a:t>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36388"/>
            <a:ext cx="7924800" cy="3713437"/>
          </a:xfrm>
        </p:spPr>
        <p:txBody>
          <a:bodyPr/>
          <a:lstStyle/>
          <a:p>
            <a:r>
              <a:rPr lang="en-US" dirty="0" smtClean="0"/>
              <a:t>Natural light, works well in conjunction with a tripod and a reflector</a:t>
            </a:r>
          </a:p>
          <a:p>
            <a:r>
              <a:rPr lang="en-US" dirty="0" smtClean="0"/>
              <a:t>Continuous artificial light works well need to set the white balance in your camera to match the light source</a:t>
            </a:r>
          </a:p>
          <a:p>
            <a:r>
              <a:rPr lang="en-US" dirty="0" smtClean="0"/>
              <a:t>Off-camera </a:t>
            </a:r>
            <a:r>
              <a:rPr lang="en-US" dirty="0" err="1" smtClean="0"/>
              <a:t>speedlights</a:t>
            </a:r>
            <a:endParaRPr lang="en-US" dirty="0" smtClean="0"/>
          </a:p>
          <a:p>
            <a:r>
              <a:rPr lang="en-US" dirty="0" smtClean="0"/>
              <a:t>Specialist flashes such as ring lights and Nikon &amp; Canon 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7041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91</TotalTime>
  <Words>460</Words>
  <Application>Microsoft Macintosh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PowerPoint Presentation</vt:lpstr>
      <vt:lpstr>Macro Photography</vt:lpstr>
      <vt:lpstr>Equipment – the basics</vt:lpstr>
      <vt:lpstr>Useful but non essential equipment</vt:lpstr>
      <vt:lpstr>Specialist Equipment</vt:lpstr>
      <vt:lpstr>Close-up Filters</vt:lpstr>
      <vt:lpstr>Extension tubes</vt:lpstr>
      <vt:lpstr>Macro Lenses</vt:lpstr>
      <vt:lpstr>Lighting</vt:lpstr>
      <vt:lpstr>Camera Settings WHIMS</vt:lpstr>
      <vt:lpstr>Extra Considerations</vt:lpstr>
      <vt:lpstr>Focusing</vt:lpstr>
      <vt:lpstr>Aperture of f stop</vt:lpstr>
      <vt:lpstr>Depth-of -field</vt:lpstr>
      <vt:lpstr>Depth –of-field</vt:lpstr>
      <vt:lpstr>Triggering the Shutter</vt:lpstr>
      <vt:lpstr>Mirror Lock-up</vt:lpstr>
      <vt:lpstr>Questions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newman</dc:creator>
  <cp:lastModifiedBy>jennifer newman</cp:lastModifiedBy>
  <cp:revision>14</cp:revision>
  <dcterms:created xsi:type="dcterms:W3CDTF">2013-11-08T18:38:03Z</dcterms:created>
  <dcterms:modified xsi:type="dcterms:W3CDTF">2013-11-11T06:48:49Z</dcterms:modified>
</cp:coreProperties>
</file>